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0" r:id="rId6"/>
    <p:sldId id="263" r:id="rId7"/>
    <p:sldId id="264" r:id="rId8"/>
    <p:sldId id="266" r:id="rId9"/>
    <p:sldId id="265" r:id="rId10"/>
    <p:sldId id="261" r:id="rId11"/>
    <p:sldId id="268" r:id="rId12"/>
    <p:sldId id="267" r:id="rId13"/>
    <p:sldId id="269" r:id="rId14"/>
    <p:sldId id="270" r:id="rId15"/>
    <p:sldId id="271" r:id="rId16"/>
    <p:sldId id="272" r:id="rId17"/>
    <p:sldId id="262" r:id="rId18"/>
    <p:sldId id="273" r:id="rId19"/>
    <p:sldId id="274"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4963B8B4-33B2-406D-B0A2-E56B9307F85A}" type="datetimeFigureOut">
              <a:rPr lang="pt-BR" smtClean="0"/>
              <a:pPr/>
              <a:t>11/9/2013</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0EAB878B-5942-4B98-83D8-93C77434330B}"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963B8B4-33B2-406D-B0A2-E56B9307F85A}" type="datetimeFigureOut">
              <a:rPr lang="pt-BR" smtClean="0"/>
              <a:pPr/>
              <a:t>11/9/2013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963B8B4-33B2-406D-B0A2-E56B9307F85A}" type="datetimeFigureOut">
              <a:rPr lang="pt-BR" smtClean="0"/>
              <a:pPr/>
              <a:t>11/9/2013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4963B8B4-33B2-406D-B0A2-E56B9307F85A}" type="datetimeFigureOut">
              <a:rPr lang="pt-BR" smtClean="0"/>
              <a:pPr/>
              <a:t>11/9/2013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4963B8B4-33B2-406D-B0A2-E56B9307F85A}" type="datetimeFigureOut">
              <a:rPr lang="pt-BR" smtClean="0"/>
              <a:pPr/>
              <a:t>11/9/2013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EAB878B-5942-4B98-83D8-93C77434330B}"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4963B8B4-33B2-406D-B0A2-E56B9307F85A}" type="datetimeFigureOut">
              <a:rPr lang="pt-BR" smtClean="0"/>
              <a:pPr/>
              <a:t>11/9/2013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4963B8B4-33B2-406D-B0A2-E56B9307F85A}" type="datetimeFigureOut">
              <a:rPr lang="pt-BR" smtClean="0"/>
              <a:pPr/>
              <a:t>11/9/2013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4963B8B4-33B2-406D-B0A2-E56B9307F85A}" type="datetimeFigureOut">
              <a:rPr lang="pt-BR" smtClean="0"/>
              <a:pPr/>
              <a:t>11/9/2013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963B8B4-33B2-406D-B0A2-E56B9307F85A}" type="datetimeFigureOut">
              <a:rPr lang="pt-BR" smtClean="0"/>
              <a:pPr/>
              <a:t>11/9/2013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4963B8B4-33B2-406D-B0A2-E56B9307F85A}" type="datetimeFigureOut">
              <a:rPr lang="pt-BR" smtClean="0"/>
              <a:pPr/>
              <a:t>11/9/2013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EAB878B-5942-4B98-83D8-93C77434330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4963B8B4-33B2-406D-B0A2-E56B9307F85A}" type="datetimeFigureOut">
              <a:rPr lang="pt-BR" smtClean="0"/>
              <a:pPr/>
              <a:t>11/9/2013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0EAB878B-5942-4B98-83D8-93C77434330B}"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63B8B4-33B2-406D-B0A2-E56B9307F85A}" type="datetimeFigureOut">
              <a:rPr lang="pt-BR" smtClean="0"/>
              <a:pPr/>
              <a:t>11/9/2013</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AB878B-5942-4B98-83D8-93C77434330B}"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 II Orientação Técnica</a:t>
            </a:r>
            <a:endParaRPr lang="pt-BR" dirty="0"/>
          </a:p>
        </p:txBody>
      </p:sp>
      <p:sp>
        <p:nvSpPr>
          <p:cNvPr id="3" name="Subtítulo 2"/>
          <p:cNvSpPr>
            <a:spLocks noGrp="1"/>
          </p:cNvSpPr>
          <p:nvPr>
            <p:ph type="subTitle" idx="1"/>
          </p:nvPr>
        </p:nvSpPr>
        <p:spPr/>
        <p:txBody>
          <a:bodyPr/>
          <a:lstStyle/>
          <a:p>
            <a:r>
              <a:rPr lang="pt-BR" dirty="0" smtClean="0"/>
              <a:t>PCAGP</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320040"/>
            <a:ext cx="7643866" cy="751506"/>
          </a:xfrm>
        </p:spPr>
        <p:txBody>
          <a:bodyPr>
            <a:normAutofit fontScale="90000"/>
          </a:bodyPr>
          <a:lstStyle/>
          <a:p>
            <a:pPr lvl="0"/>
            <a:r>
              <a:rPr lang="pt-BR" dirty="0" smtClean="0"/>
              <a:t>3- Fazer a avaliação estratégica</a:t>
            </a:r>
            <a:endParaRPr lang="pt-BR" dirty="0"/>
          </a:p>
        </p:txBody>
      </p:sp>
      <p:sp>
        <p:nvSpPr>
          <p:cNvPr id="3" name="Espaço Reservado para Conteúdo 2"/>
          <p:cNvSpPr>
            <a:spLocks noGrp="1"/>
          </p:cNvSpPr>
          <p:nvPr>
            <p:ph idx="1"/>
          </p:nvPr>
        </p:nvSpPr>
        <p:spPr>
          <a:xfrm>
            <a:off x="457200" y="1428736"/>
            <a:ext cx="8229600" cy="4895864"/>
          </a:xfrm>
        </p:spPr>
        <p:txBody>
          <a:bodyPr>
            <a:normAutofit fontScale="70000" lnSpcReduction="20000"/>
          </a:bodyPr>
          <a:lstStyle/>
          <a:p>
            <a:endParaRPr lang="pt-BR" sz="4100" dirty="0" smtClean="0"/>
          </a:p>
          <a:p>
            <a:pPr lvl="0"/>
            <a:r>
              <a:rPr lang="pt-BR" sz="4100" dirty="0" smtClean="0"/>
              <a:t>Nas instituições educacionais, permanece o desafio de se vincular o planejamento à avaliação,o que leva à definição dos objetivos, metas a serem atingidas a curto, médio e longo prazo e por quem serão gerenciadas. O resultado gera um novo olhar para o planejamento estratégico,que é reestruturado para atender a uma nova realidade, mapeada a partir dessa prática.</a:t>
            </a:r>
          </a:p>
          <a:p>
            <a:pPr lvl="0"/>
            <a:r>
              <a:rPr lang="pt-BR" sz="4100" dirty="0" smtClean="0"/>
              <a:t>Este processo torna-se um ciclo permanente de avaliar, planejar e implementar, o qual contribuiu para a oferta de uma educação de qualidade.</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28662" y="1357298"/>
            <a:ext cx="7239000" cy="5000660"/>
          </a:xfrm>
        </p:spPr>
        <p:txBody>
          <a:bodyPr>
            <a:normAutofit fontScale="90000"/>
          </a:bodyPr>
          <a:lstStyle/>
          <a:p>
            <a:pPr algn="ctr"/>
            <a:r>
              <a:rPr lang="pt-BR" sz="5300" dirty="0" smtClean="0">
                <a:solidFill>
                  <a:schemeClr val="accent3">
                    <a:lumMod val="50000"/>
                  </a:schemeClr>
                </a:solidFill>
              </a:rPr>
              <a:t/>
            </a:r>
            <a:br>
              <a:rPr lang="pt-BR" sz="5300" dirty="0" smtClean="0">
                <a:solidFill>
                  <a:schemeClr val="accent3">
                    <a:lumMod val="50000"/>
                  </a:schemeClr>
                </a:solidFill>
              </a:rPr>
            </a:br>
            <a:r>
              <a:rPr lang="pt-BR" sz="5300" dirty="0" smtClean="0">
                <a:solidFill>
                  <a:schemeClr val="accent3">
                    <a:lumMod val="50000"/>
                  </a:schemeClr>
                </a:solidFill>
              </a:rPr>
              <a:t/>
            </a:r>
            <a:br>
              <a:rPr lang="pt-BR" sz="5300" dirty="0" smtClean="0">
                <a:solidFill>
                  <a:schemeClr val="accent3">
                    <a:lumMod val="50000"/>
                  </a:schemeClr>
                </a:solidFill>
              </a:rPr>
            </a:br>
            <a:r>
              <a:rPr lang="pt-BR" sz="5300" dirty="0" smtClean="0">
                <a:solidFill>
                  <a:schemeClr val="accent3">
                    <a:lumMod val="50000"/>
                  </a:schemeClr>
                </a:solidFill>
              </a:rPr>
              <a:t/>
            </a:r>
            <a:br>
              <a:rPr lang="pt-BR" sz="5300" dirty="0" smtClean="0">
                <a:solidFill>
                  <a:schemeClr val="accent3">
                    <a:lumMod val="50000"/>
                  </a:schemeClr>
                </a:solidFill>
              </a:rPr>
            </a:br>
            <a:r>
              <a:rPr lang="pt-BR" sz="5300" dirty="0" smtClean="0">
                <a:solidFill>
                  <a:schemeClr val="accent3">
                    <a:lumMod val="50000"/>
                  </a:schemeClr>
                </a:solidFill>
              </a:rPr>
              <a:t/>
            </a:r>
            <a:br>
              <a:rPr lang="pt-BR" sz="5300" dirty="0" smtClean="0">
                <a:solidFill>
                  <a:schemeClr val="accent3">
                    <a:lumMod val="50000"/>
                  </a:schemeClr>
                </a:solidFill>
              </a:rPr>
            </a:br>
            <a:r>
              <a:rPr lang="pt-BR" sz="5300" dirty="0" smtClean="0">
                <a:solidFill>
                  <a:schemeClr val="accent3">
                    <a:lumMod val="50000"/>
                  </a:schemeClr>
                </a:solidFill>
              </a:rPr>
              <a:t/>
            </a:r>
            <a:br>
              <a:rPr lang="pt-BR" sz="5300" dirty="0" smtClean="0">
                <a:solidFill>
                  <a:schemeClr val="accent3">
                    <a:lumMod val="50000"/>
                  </a:schemeClr>
                </a:solidFill>
              </a:rPr>
            </a:br>
            <a:r>
              <a:rPr lang="pt-BR" sz="5300" dirty="0" smtClean="0">
                <a:solidFill>
                  <a:schemeClr val="accent3">
                    <a:lumMod val="50000"/>
                  </a:schemeClr>
                </a:solidFill>
              </a:rPr>
              <a:t/>
            </a:r>
            <a:br>
              <a:rPr lang="pt-BR" sz="5300" dirty="0" smtClean="0">
                <a:solidFill>
                  <a:schemeClr val="accent3">
                    <a:lumMod val="50000"/>
                  </a:schemeClr>
                </a:solidFill>
              </a:rPr>
            </a:br>
            <a:r>
              <a:rPr lang="pt-BR" sz="4900" dirty="0" smtClean="0">
                <a:solidFill>
                  <a:schemeClr val="accent3">
                    <a:lumMod val="50000"/>
                  </a:schemeClr>
                </a:solidFill>
              </a:rPr>
              <a:t/>
            </a:r>
            <a:br>
              <a:rPr lang="pt-BR" sz="4900" dirty="0" smtClean="0">
                <a:solidFill>
                  <a:schemeClr val="accent3">
                    <a:lumMod val="50000"/>
                  </a:schemeClr>
                </a:solidFill>
              </a:rPr>
            </a:br>
            <a:r>
              <a:rPr lang="pt-BR" sz="4800" b="1" dirty="0" smtClean="0">
                <a:solidFill>
                  <a:schemeClr val="accent3">
                    <a:lumMod val="50000"/>
                  </a:schemeClr>
                </a:solidFill>
              </a:rPr>
              <a:t> “Concentre-se nos pontos fortes, reconheça as fraquezas, agarre as oportunidades e proteja-se</a:t>
            </a:r>
            <a:br>
              <a:rPr lang="pt-BR" sz="4800" b="1" dirty="0" smtClean="0">
                <a:solidFill>
                  <a:schemeClr val="accent3">
                    <a:lumMod val="50000"/>
                  </a:schemeClr>
                </a:solidFill>
              </a:rPr>
            </a:br>
            <a:r>
              <a:rPr lang="pt-BR" sz="4800" b="1" dirty="0" smtClean="0">
                <a:solidFill>
                  <a:schemeClr val="accent3">
                    <a:lumMod val="50000"/>
                  </a:schemeClr>
                </a:solidFill>
              </a:rPr>
              <a:t>contra as ameaças” </a:t>
            </a:r>
            <a:r>
              <a:rPr lang="pt-BR" dirty="0" smtClean="0"/>
              <a:t/>
            </a:r>
            <a:br>
              <a:rPr lang="pt-BR" dirty="0" smtClean="0"/>
            </a:br>
            <a:r>
              <a:rPr lang="pt-BR" dirty="0" smtClean="0"/>
              <a:t/>
            </a:r>
            <a:br>
              <a:rPr lang="pt-BR" dirty="0" smtClean="0"/>
            </a:br>
            <a:endParaRPr lang="pt-BR" dirty="0"/>
          </a:p>
        </p:txBody>
      </p:sp>
      <p:sp>
        <p:nvSpPr>
          <p:cNvPr id="3" name="Espaço Reservado para Conteúdo 2"/>
          <p:cNvSpPr>
            <a:spLocks noGrp="1"/>
          </p:cNvSpPr>
          <p:nvPr>
            <p:ph idx="1"/>
          </p:nvPr>
        </p:nvSpPr>
        <p:spPr>
          <a:xfrm>
            <a:off x="5572132" y="5143512"/>
            <a:ext cx="2857520" cy="714380"/>
          </a:xfrm>
        </p:spPr>
        <p:txBody>
          <a:bodyPr>
            <a:normAutofit fontScale="85000" lnSpcReduction="10000"/>
          </a:bodyPr>
          <a:lstStyle/>
          <a:p>
            <a:pPr>
              <a:buNone/>
            </a:pPr>
            <a:r>
              <a:rPr lang="pt-BR" sz="2800" dirty="0" smtClean="0">
                <a:solidFill>
                  <a:schemeClr val="accent3">
                    <a:lumMod val="50000"/>
                  </a:schemeClr>
                </a:solidFill>
              </a:rPr>
              <a:t>(Sun </a:t>
            </a:r>
            <a:r>
              <a:rPr lang="pt-BR" sz="2800" dirty="0" err="1" smtClean="0">
                <a:solidFill>
                  <a:schemeClr val="accent3">
                    <a:lumMod val="50000"/>
                  </a:schemeClr>
                </a:solidFill>
              </a:rPr>
              <a:t>Tzu</a:t>
            </a:r>
            <a:r>
              <a:rPr lang="pt-BR" sz="2800" dirty="0" smtClean="0">
                <a:solidFill>
                  <a:schemeClr val="accent3">
                    <a:lumMod val="50000"/>
                  </a:schemeClr>
                </a:solidFill>
              </a:rPr>
              <a:t>, 500 a.C.).</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796086"/>
          </a:xfrm>
        </p:spPr>
        <p:txBody>
          <a:bodyPr>
            <a:normAutofit fontScale="90000"/>
          </a:bodyPr>
          <a:lstStyle/>
          <a:p>
            <a:pPr algn="ctr"/>
            <a:r>
              <a:rPr lang="pt-BR" dirty="0" smtClean="0"/>
              <a:t>Análise FOFA</a:t>
            </a:r>
            <a:endParaRPr lang="pt-BR" dirty="0"/>
          </a:p>
        </p:txBody>
      </p:sp>
      <p:sp>
        <p:nvSpPr>
          <p:cNvPr id="3" name="Espaço Reservado para Conteúdo 2"/>
          <p:cNvSpPr>
            <a:spLocks noGrp="1"/>
          </p:cNvSpPr>
          <p:nvPr>
            <p:ph idx="1"/>
          </p:nvPr>
        </p:nvSpPr>
        <p:spPr/>
        <p:txBody>
          <a:bodyPr>
            <a:normAutofit/>
          </a:bodyPr>
          <a:lstStyle/>
          <a:p>
            <a:pPr lvl="0"/>
            <a:r>
              <a:rPr lang="pt-BR" dirty="0" smtClean="0"/>
              <a:t>Nas palavras de Júlio Cezar </a:t>
            </a:r>
            <a:r>
              <a:rPr lang="pt-BR" dirty="0" err="1" smtClean="0"/>
              <a:t>Iacia</a:t>
            </a:r>
            <a:r>
              <a:rPr lang="pt-BR" dirty="0" smtClean="0"/>
              <a:t> (2009),</a:t>
            </a:r>
          </a:p>
          <a:p>
            <a:pPr lvl="0">
              <a:buNone/>
            </a:pPr>
            <a:r>
              <a:rPr lang="pt-BR" dirty="0" smtClean="0"/>
              <a:t> </a:t>
            </a:r>
            <a:r>
              <a:rPr lang="pt-BR" b="1" dirty="0" smtClean="0"/>
              <a:t>“a Análise FOFA é um sistema simples para analisar o posicionamento ou verificar a posição estratégica da empresa no ambiente em que ela estiver inserida”</a:t>
            </a:r>
            <a:r>
              <a:rPr lang="pt-BR" dirty="0" smtClean="0"/>
              <a:t>.</a:t>
            </a:r>
          </a:p>
          <a:p>
            <a:pPr lvl="0">
              <a:buNone/>
            </a:pPr>
            <a:r>
              <a:rPr lang="pt-BR" dirty="0" smtClean="0"/>
              <a:t> A técnica é creditada ao professor Albert </a:t>
            </a:r>
            <a:r>
              <a:rPr lang="pt-BR" dirty="0" err="1" smtClean="0"/>
              <a:t>Humphrey</a:t>
            </a:r>
            <a:r>
              <a:rPr lang="pt-BR" dirty="0" smtClean="0"/>
              <a:t>, da Universidade de Stanford, que liderou o projeto de pesquisa nas décadas de 1960 e 1970, usando dados da revista </a:t>
            </a:r>
            <a:r>
              <a:rPr lang="pt-BR" dirty="0" err="1" smtClean="0"/>
              <a:t>Fortune</a:t>
            </a:r>
            <a:r>
              <a:rPr lang="pt-BR" dirty="0" smtClean="0"/>
              <a:t> das 500 maiores empresas do mundo.</a:t>
            </a:r>
          </a:p>
          <a:p>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Forças e Fraquezas </a:t>
            </a:r>
            <a:br>
              <a:rPr lang="pt-BR" dirty="0" smtClean="0"/>
            </a:br>
            <a:r>
              <a:rPr lang="pt-BR" dirty="0" smtClean="0"/>
              <a:t>(ambiente interno)</a:t>
            </a:r>
            <a:endParaRPr lang="pt-BR" dirty="0"/>
          </a:p>
        </p:txBody>
      </p:sp>
      <p:sp>
        <p:nvSpPr>
          <p:cNvPr id="3" name="Espaço Reservado para Conteúdo 2"/>
          <p:cNvSpPr>
            <a:spLocks noGrp="1"/>
          </p:cNvSpPr>
          <p:nvPr>
            <p:ph idx="1"/>
          </p:nvPr>
        </p:nvSpPr>
        <p:spPr/>
        <p:txBody>
          <a:bodyPr/>
          <a:lstStyle/>
          <a:p>
            <a:r>
              <a:rPr lang="pt-BR" sz="3600" dirty="0" smtClean="0"/>
              <a:t>são fatores internos de criação (ou destruição) de valor, como: competências ou recursos que uma organização tem à sua disposição para atingir seus objetivos existenciais.</a:t>
            </a:r>
          </a:p>
          <a:p>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Oportunidades e Ameaças (ambiente externo)</a:t>
            </a:r>
            <a:endParaRPr lang="pt-BR" dirty="0"/>
          </a:p>
        </p:txBody>
      </p:sp>
      <p:sp>
        <p:nvSpPr>
          <p:cNvPr id="3" name="Espaço Reservado para Conteúdo 2"/>
          <p:cNvSpPr>
            <a:spLocks noGrp="1"/>
          </p:cNvSpPr>
          <p:nvPr>
            <p:ph idx="1"/>
          </p:nvPr>
        </p:nvSpPr>
        <p:spPr/>
        <p:txBody>
          <a:bodyPr>
            <a:normAutofit/>
          </a:bodyPr>
          <a:lstStyle/>
          <a:p>
            <a:r>
              <a:rPr lang="pt-BR" sz="3600" dirty="0" smtClean="0"/>
              <a:t>por outro lado, são fatores externos de criação (ou destruição) de valor, os quais não são controlados pela organização, mas têm forte influência sobre esta. Emergem de fatores demográficos, econômicos, políticos, tecnológicos, sociais ou legais.</a:t>
            </a:r>
          </a:p>
          <a:p>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8728" y="1071546"/>
            <a:ext cx="6115064" cy="867524"/>
          </a:xfrm>
        </p:spPr>
        <p:txBody>
          <a:bodyPr/>
          <a:lstStyle/>
          <a:p>
            <a:endParaRPr lang="pt-BR" dirty="0"/>
          </a:p>
        </p:txBody>
      </p:sp>
      <p:sp>
        <p:nvSpPr>
          <p:cNvPr id="3" name="Espaço Reservado para Conteúdo 2"/>
          <p:cNvSpPr>
            <a:spLocks noGrp="1"/>
          </p:cNvSpPr>
          <p:nvPr>
            <p:ph idx="1"/>
          </p:nvPr>
        </p:nvSpPr>
        <p:spPr>
          <a:xfrm>
            <a:off x="500034" y="1928802"/>
            <a:ext cx="8229600" cy="4389120"/>
          </a:xfrm>
        </p:spPr>
        <p:txBody>
          <a:bodyPr>
            <a:normAutofit/>
          </a:bodyPr>
          <a:lstStyle/>
          <a:p>
            <a:endParaRPr lang="pt-BR" dirty="0" smtClean="0"/>
          </a:p>
          <a:p>
            <a:endParaRPr lang="pt-BR" dirty="0" smtClean="0"/>
          </a:p>
          <a:p>
            <a:r>
              <a:rPr lang="pt-BR" b="1" dirty="0" smtClean="0"/>
              <a:t> Atrapalha</a:t>
            </a:r>
          </a:p>
          <a:p>
            <a:pPr>
              <a:buNone/>
            </a:pPr>
            <a:endParaRPr lang="pt-BR" b="1" dirty="0" smtClean="0"/>
          </a:p>
          <a:p>
            <a:endParaRPr lang="pt-BR" b="1" dirty="0" smtClean="0"/>
          </a:p>
          <a:p>
            <a:r>
              <a:rPr lang="pt-BR" b="1" dirty="0" smtClean="0"/>
              <a:t>ajuda </a:t>
            </a:r>
          </a:p>
          <a:p>
            <a:pPr>
              <a:buNone/>
            </a:pPr>
            <a:r>
              <a:rPr lang="pt-BR" dirty="0" smtClean="0"/>
              <a:t> </a:t>
            </a:r>
          </a:p>
          <a:p>
            <a:pPr>
              <a:buNone/>
            </a:pPr>
            <a:endParaRPr lang="pt-BR" dirty="0"/>
          </a:p>
        </p:txBody>
      </p:sp>
      <p:graphicFrame>
        <p:nvGraphicFramePr>
          <p:cNvPr id="6" name="Tabela 5"/>
          <p:cNvGraphicFramePr>
            <a:graphicFrameLocks noGrp="1"/>
          </p:cNvGraphicFramePr>
          <p:nvPr/>
        </p:nvGraphicFramePr>
        <p:xfrm>
          <a:off x="3643306" y="3000372"/>
          <a:ext cx="5238744" cy="1828800"/>
        </p:xfrm>
        <a:graphic>
          <a:graphicData uri="http://schemas.openxmlformats.org/drawingml/2006/table">
            <a:tbl>
              <a:tblPr firstRow="1" bandRow="1">
                <a:tableStyleId>{5C22544A-7EE6-4342-B048-85BDC9FD1C3A}</a:tableStyleId>
              </a:tblPr>
              <a:tblGrid>
                <a:gridCol w="2619372"/>
                <a:gridCol w="2619372"/>
              </a:tblGrid>
              <a:tr h="370840">
                <a:tc>
                  <a:txBody>
                    <a:bodyPr/>
                    <a:lstStyle/>
                    <a:p>
                      <a:pPr algn="ctr"/>
                      <a:r>
                        <a:rPr lang="pt-BR" dirty="0" smtClean="0"/>
                        <a:t>F </a:t>
                      </a:r>
                    </a:p>
                    <a:p>
                      <a:pPr algn="ctr"/>
                      <a:endParaRPr lang="pt-BR" dirty="0" smtClean="0"/>
                    </a:p>
                    <a:p>
                      <a:pPr algn="ctr"/>
                      <a:r>
                        <a:rPr lang="pt-BR" dirty="0" smtClean="0"/>
                        <a:t>forças</a:t>
                      </a:r>
                      <a:endParaRPr lang="pt-BR" dirty="0"/>
                    </a:p>
                  </a:txBody>
                  <a:tcPr/>
                </a:tc>
                <a:tc>
                  <a:txBody>
                    <a:bodyPr/>
                    <a:lstStyle/>
                    <a:p>
                      <a:pPr algn="ctr"/>
                      <a:r>
                        <a:rPr lang="pt-BR" dirty="0" smtClean="0"/>
                        <a:t>O</a:t>
                      </a:r>
                    </a:p>
                    <a:p>
                      <a:pPr algn="ctr"/>
                      <a:endParaRPr lang="pt-BR" dirty="0" smtClean="0"/>
                    </a:p>
                    <a:p>
                      <a:pPr algn="ctr"/>
                      <a:r>
                        <a:rPr lang="pt-BR" dirty="0" smtClean="0"/>
                        <a:t>oportunidades</a:t>
                      </a:r>
                      <a:endParaRPr lang="pt-BR" dirty="0"/>
                    </a:p>
                  </a:txBody>
                  <a:tcPr/>
                </a:tc>
              </a:tr>
              <a:tr h="370840">
                <a:tc>
                  <a:txBody>
                    <a:bodyPr/>
                    <a:lstStyle/>
                    <a:p>
                      <a:pPr algn="ctr"/>
                      <a:r>
                        <a:rPr lang="pt-BR" dirty="0" smtClean="0"/>
                        <a:t>F</a:t>
                      </a:r>
                    </a:p>
                    <a:p>
                      <a:pPr algn="ctr"/>
                      <a:endParaRPr lang="pt-BR" dirty="0" smtClean="0"/>
                    </a:p>
                    <a:p>
                      <a:pPr algn="ctr"/>
                      <a:r>
                        <a:rPr lang="pt-BR" dirty="0" smtClean="0"/>
                        <a:t>fraquezas</a:t>
                      </a:r>
                      <a:endParaRPr lang="pt-BR" dirty="0"/>
                    </a:p>
                  </a:txBody>
                  <a:tcPr/>
                </a:tc>
                <a:tc>
                  <a:txBody>
                    <a:bodyPr/>
                    <a:lstStyle/>
                    <a:p>
                      <a:pPr algn="ctr"/>
                      <a:r>
                        <a:rPr lang="pt-BR" dirty="0" smtClean="0"/>
                        <a:t>A</a:t>
                      </a:r>
                    </a:p>
                    <a:p>
                      <a:pPr algn="ctr"/>
                      <a:endParaRPr lang="pt-BR" dirty="0" smtClean="0"/>
                    </a:p>
                    <a:p>
                      <a:pPr algn="ctr"/>
                      <a:r>
                        <a:rPr lang="pt-BR" dirty="0" smtClean="0"/>
                        <a:t>ameaças</a:t>
                      </a:r>
                      <a:endParaRPr lang="pt-BR" dirty="0"/>
                    </a:p>
                  </a:txBody>
                  <a:tcPr/>
                </a:tc>
              </a:tr>
            </a:tbl>
          </a:graphicData>
        </a:graphic>
      </p:graphicFrame>
      <p:graphicFrame>
        <p:nvGraphicFramePr>
          <p:cNvPr id="7" name="Tabela 6"/>
          <p:cNvGraphicFramePr>
            <a:graphicFrameLocks noGrp="1"/>
          </p:cNvGraphicFramePr>
          <p:nvPr/>
        </p:nvGraphicFramePr>
        <p:xfrm>
          <a:off x="3643306" y="2285992"/>
          <a:ext cx="5143536" cy="640080"/>
        </p:xfrm>
        <a:graphic>
          <a:graphicData uri="http://schemas.openxmlformats.org/drawingml/2006/table">
            <a:tbl>
              <a:tblPr firstRow="1" bandRow="1">
                <a:tableStyleId>{5C22544A-7EE6-4342-B048-85BDC9FD1C3A}</a:tableStyleId>
              </a:tblPr>
              <a:tblGrid>
                <a:gridCol w="2571768"/>
                <a:gridCol w="2571768"/>
              </a:tblGrid>
              <a:tr h="370840">
                <a:tc>
                  <a:txBody>
                    <a:bodyPr/>
                    <a:lstStyle/>
                    <a:p>
                      <a:r>
                        <a:rPr lang="pt-BR" dirty="0" smtClean="0"/>
                        <a:t>Interna</a:t>
                      </a:r>
                    </a:p>
                    <a:p>
                      <a:r>
                        <a:rPr lang="pt-BR" dirty="0" smtClean="0"/>
                        <a:t>(organização)</a:t>
                      </a:r>
                      <a:endParaRPr lang="pt-BR" dirty="0"/>
                    </a:p>
                  </a:txBody>
                  <a:tcPr/>
                </a:tc>
                <a:tc>
                  <a:txBody>
                    <a:bodyPr/>
                    <a:lstStyle/>
                    <a:p>
                      <a:r>
                        <a:rPr lang="pt-BR" dirty="0" smtClean="0"/>
                        <a:t>Externa</a:t>
                      </a:r>
                    </a:p>
                    <a:p>
                      <a:r>
                        <a:rPr lang="pt-BR" dirty="0" smtClean="0"/>
                        <a:t>(ambiente)</a:t>
                      </a:r>
                      <a:endParaRPr lang="pt-BR" dirty="0"/>
                    </a:p>
                  </a:txBody>
                  <a:tcPr/>
                </a:tc>
              </a:tr>
            </a:tbl>
          </a:graphicData>
        </a:graphic>
      </p:graphicFrame>
      <p:sp>
        <p:nvSpPr>
          <p:cNvPr id="8" name="Seta para a direita 7"/>
          <p:cNvSpPr/>
          <p:nvPr/>
        </p:nvSpPr>
        <p:spPr>
          <a:xfrm>
            <a:off x="2500298" y="30003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2571736" y="428625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1614470" cy="296020"/>
          </a:xfrm>
        </p:spPr>
        <p:txBody>
          <a:bodyPr>
            <a:normAutofit fontScale="90000"/>
          </a:bodyPr>
          <a:lstStyle/>
          <a:p>
            <a:endParaRPr lang="pt-BR" dirty="0"/>
          </a:p>
        </p:txBody>
      </p:sp>
      <p:sp>
        <p:nvSpPr>
          <p:cNvPr id="3" name="Espaço Reservado para Conteúdo 2"/>
          <p:cNvSpPr>
            <a:spLocks noGrp="1"/>
          </p:cNvSpPr>
          <p:nvPr>
            <p:ph idx="1"/>
          </p:nvPr>
        </p:nvSpPr>
        <p:spPr>
          <a:xfrm>
            <a:off x="500034" y="1357298"/>
            <a:ext cx="8229600" cy="4389120"/>
          </a:xfrm>
        </p:spPr>
        <p:txBody>
          <a:bodyPr/>
          <a:lstStyle/>
          <a:p>
            <a:pPr algn="just"/>
            <a:r>
              <a:rPr lang="pt-BR" sz="3200" dirty="0" smtClean="0"/>
              <a:t>Questões que </a:t>
            </a:r>
            <a:r>
              <a:rPr lang="pt-BR" sz="3200" b="1" dirty="0" smtClean="0"/>
              <a:t>TÊM </a:t>
            </a:r>
            <a:r>
              <a:rPr lang="pt-BR" sz="3200" dirty="0" smtClean="0"/>
              <a:t>que ser abordadas imediatamente.</a:t>
            </a:r>
          </a:p>
          <a:p>
            <a:pPr algn="just"/>
            <a:r>
              <a:rPr lang="pt-BR" sz="3200" dirty="0" smtClean="0"/>
              <a:t>Questões que </a:t>
            </a:r>
            <a:r>
              <a:rPr lang="pt-BR" sz="3200" b="1" dirty="0" smtClean="0"/>
              <a:t>PODEM </a:t>
            </a:r>
            <a:r>
              <a:rPr lang="pt-BR" sz="3200" dirty="0" smtClean="0"/>
              <a:t>ser abordadas agora.</a:t>
            </a:r>
          </a:p>
          <a:p>
            <a:pPr algn="just"/>
            <a:r>
              <a:rPr lang="pt-BR" sz="3200" dirty="0" smtClean="0"/>
              <a:t>Questões que </a:t>
            </a:r>
            <a:r>
              <a:rPr lang="pt-BR" sz="3200" b="1" dirty="0" smtClean="0"/>
              <a:t>DEVEM </a:t>
            </a:r>
            <a:r>
              <a:rPr lang="pt-BR" sz="3200" dirty="0" smtClean="0"/>
              <a:t>ser investigadas mais profundamente.</a:t>
            </a:r>
          </a:p>
          <a:p>
            <a:pPr algn="just"/>
            <a:r>
              <a:rPr lang="pt-BR" sz="3200" dirty="0" smtClean="0"/>
              <a:t>Questões que </a:t>
            </a:r>
            <a:r>
              <a:rPr lang="pt-BR" sz="3200" b="1" dirty="0" smtClean="0"/>
              <a:t>PODEM </a:t>
            </a:r>
            <a:r>
              <a:rPr lang="pt-BR" sz="3200" dirty="0" smtClean="0"/>
              <a:t>ser planejadas no futuro.</a:t>
            </a:r>
          </a:p>
          <a:p>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pt-BR" dirty="0" smtClean="0"/>
              <a:t>4- Elaborar o plano de ação.</a:t>
            </a:r>
            <a:endParaRPr lang="pt-BR" dirty="0"/>
          </a:p>
        </p:txBody>
      </p:sp>
      <p:sp>
        <p:nvSpPr>
          <p:cNvPr id="3" name="Espaço Reservado para Conteúdo 2"/>
          <p:cNvSpPr>
            <a:spLocks noGrp="1"/>
          </p:cNvSpPr>
          <p:nvPr>
            <p:ph idx="1"/>
          </p:nvPr>
        </p:nvSpPr>
        <p:spPr/>
        <p:txBody>
          <a:bodyPr/>
          <a:lstStyle/>
          <a:p>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1472" y="0"/>
            <a:ext cx="7239000" cy="1143000"/>
          </a:xfrm>
        </p:spPr>
        <p:txBody>
          <a:bodyPr/>
          <a:lstStyle/>
          <a:p>
            <a:endParaRPr lang="pt-BR"/>
          </a:p>
        </p:txBody>
      </p:sp>
      <p:sp>
        <p:nvSpPr>
          <p:cNvPr id="3" name="Espaço Reservado para Conteúdo 2"/>
          <p:cNvSpPr>
            <a:spLocks noGrp="1"/>
          </p:cNvSpPr>
          <p:nvPr>
            <p:ph idx="1"/>
          </p:nvPr>
        </p:nvSpPr>
        <p:spPr>
          <a:xfrm>
            <a:off x="500034" y="500042"/>
            <a:ext cx="7239000" cy="6143668"/>
          </a:xfrm>
        </p:spPr>
        <p:txBody>
          <a:bodyPr>
            <a:normAutofit fontScale="92500"/>
          </a:bodyPr>
          <a:lstStyle/>
          <a:p>
            <a:pPr lvl="0"/>
            <a:r>
              <a:rPr lang="pt-BR" b="1" dirty="0" smtClean="0"/>
              <a:t>Objetivos </a:t>
            </a:r>
            <a:r>
              <a:rPr lang="pt-BR" dirty="0" smtClean="0"/>
              <a:t>– ações que se espera promover para alcançar uma educação de qualidade.</a:t>
            </a:r>
          </a:p>
          <a:p>
            <a:r>
              <a:rPr lang="pt-BR" b="1" dirty="0" smtClean="0"/>
              <a:t>Evidências (metas) </a:t>
            </a:r>
            <a:r>
              <a:rPr lang="pt-BR" dirty="0" smtClean="0"/>
              <a:t>– elencar indicadores dos resultados esperados.</a:t>
            </a:r>
          </a:p>
          <a:p>
            <a:r>
              <a:rPr lang="pt-BR" b="1" dirty="0" smtClean="0"/>
              <a:t>Ações </a:t>
            </a:r>
            <a:r>
              <a:rPr lang="pt-BR" dirty="0" smtClean="0"/>
              <a:t>– atividades a serem desempenhadas para que os objetivos sejam atingidos.</a:t>
            </a:r>
          </a:p>
          <a:p>
            <a:r>
              <a:rPr lang="pt-BR" b="1" dirty="0" smtClean="0"/>
              <a:t>Responsáveis </a:t>
            </a:r>
            <a:r>
              <a:rPr lang="pt-BR" dirty="0" smtClean="0"/>
              <a:t>– definir pessoas para liderar cada uma das ações.</a:t>
            </a:r>
          </a:p>
          <a:p>
            <a:r>
              <a:rPr lang="pt-BR" b="1" dirty="0" smtClean="0"/>
              <a:t>Prazos </a:t>
            </a:r>
            <a:r>
              <a:rPr lang="pt-BR" dirty="0" smtClean="0"/>
              <a:t>– período de tempo (início - término) previsto para implementar as ações.</a:t>
            </a:r>
          </a:p>
          <a:p>
            <a:pPr lvl="0"/>
            <a:r>
              <a:rPr lang="pt-BR" b="1" dirty="0" smtClean="0"/>
              <a:t>Avaliação </a:t>
            </a:r>
            <a:r>
              <a:rPr lang="pt-BR" dirty="0" smtClean="0"/>
              <a:t>– definir instrumentos de acompanhamento do desenvolvimento das ações.</a:t>
            </a:r>
          </a:p>
          <a:p>
            <a:pPr lvl="0"/>
            <a:r>
              <a:rPr lang="pt-BR" b="1" dirty="0" smtClean="0"/>
              <a:t>Observações </a:t>
            </a:r>
            <a:r>
              <a:rPr lang="pt-BR" dirty="0" smtClean="0"/>
              <a:t>– incorporar quaisquer outros aspectos relevantes que não tenham sido contemplados nos demais itens.</a:t>
            </a:r>
          </a:p>
          <a:p>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0034" y="642918"/>
            <a:ext cx="7472386" cy="1143000"/>
          </a:xfrm>
        </p:spPr>
        <p:txBody>
          <a:bodyPr>
            <a:normAutofit/>
          </a:bodyPr>
          <a:lstStyle/>
          <a:p>
            <a:r>
              <a:rPr lang="pt-BR" sz="3200" dirty="0" smtClean="0"/>
              <a:t>Algumas questões que se deve ter em mente neste momento são:</a:t>
            </a:r>
            <a:endParaRPr lang="pt-BR" sz="3200" dirty="0"/>
          </a:p>
        </p:txBody>
      </p:sp>
      <p:sp>
        <p:nvSpPr>
          <p:cNvPr id="3" name="Espaço Reservado para Conteúdo 2"/>
          <p:cNvSpPr>
            <a:spLocks noGrp="1"/>
          </p:cNvSpPr>
          <p:nvPr>
            <p:ph idx="1"/>
          </p:nvPr>
        </p:nvSpPr>
        <p:spPr/>
        <p:txBody>
          <a:bodyPr>
            <a:normAutofit fontScale="92500"/>
          </a:bodyPr>
          <a:lstStyle/>
          <a:p>
            <a:r>
              <a:rPr lang="pt-BR" dirty="0" smtClean="0"/>
              <a:t>Os objetivos são viáveis de serem atingidos?</a:t>
            </a:r>
          </a:p>
          <a:p>
            <a:r>
              <a:rPr lang="pt-BR" b="1" dirty="0" smtClean="0"/>
              <a:t> </a:t>
            </a:r>
            <a:r>
              <a:rPr lang="pt-BR" dirty="0" smtClean="0"/>
              <a:t>As evidências de fato indicam aonde devemos chegar para atingir os objetivos?</a:t>
            </a:r>
          </a:p>
          <a:p>
            <a:r>
              <a:rPr lang="pt-BR" dirty="0" smtClean="0"/>
              <a:t>As ações são possíveis de serem realizadas com a estrutura</a:t>
            </a:r>
          </a:p>
          <a:p>
            <a:r>
              <a:rPr lang="pt-BR" dirty="0" smtClean="0"/>
              <a:t>existente na unidade escolar?</a:t>
            </a:r>
          </a:p>
          <a:p>
            <a:r>
              <a:rPr lang="pt-BR" b="1" dirty="0" smtClean="0"/>
              <a:t> </a:t>
            </a:r>
            <a:r>
              <a:rPr lang="pt-BR" dirty="0" smtClean="0"/>
              <a:t>Os responsáveis escolhidos para organizar a execução das ações possuem competência e governabilidade para agir?</a:t>
            </a:r>
          </a:p>
          <a:p>
            <a:r>
              <a:rPr lang="pt-BR" b="1" dirty="0" smtClean="0"/>
              <a:t> </a:t>
            </a:r>
            <a:r>
              <a:rPr lang="pt-BR" dirty="0" smtClean="0"/>
              <a:t>O tempo destinado para tais ações são possíveis de serem</a:t>
            </a:r>
          </a:p>
          <a:p>
            <a:r>
              <a:rPr lang="pt-BR" dirty="0" smtClean="0"/>
              <a:t>cumpridos?</a:t>
            </a:r>
          </a:p>
          <a:p>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844" y="320040"/>
            <a:ext cx="8715436" cy="6323670"/>
          </a:xfrm>
        </p:spPr>
        <p:txBody>
          <a:bodyPr>
            <a:normAutofit/>
          </a:bodyPr>
          <a:lstStyle/>
          <a:p>
            <a:pPr algn="just"/>
            <a:r>
              <a:rPr lang="pt-BR" sz="3600" dirty="0" smtClean="0">
                <a:solidFill>
                  <a:schemeClr val="accent3">
                    <a:lumMod val="50000"/>
                  </a:schemeClr>
                </a:solidFill>
              </a:rPr>
              <a:t>“Aquele que conhece o inimigo e a si mesmo, lutará cem batalhas sem perigo de derrota; para aquele que não conhece a si mesmo, mas conhece o inimigo, as chances para a vitória ou para a derrota serão iguais; aquele que não conhece nem o inimigo e nem a si próprio, será derrotado em todas as batalhas.”</a:t>
            </a:r>
            <a:br>
              <a:rPr lang="pt-BR" sz="3600" dirty="0" smtClean="0">
                <a:solidFill>
                  <a:schemeClr val="accent3">
                    <a:lumMod val="50000"/>
                  </a:schemeClr>
                </a:solidFill>
              </a:rPr>
            </a:br>
            <a:r>
              <a:rPr lang="pt-BR" sz="3600" dirty="0" smtClean="0">
                <a:solidFill>
                  <a:schemeClr val="accent3">
                    <a:lumMod val="50000"/>
                  </a:schemeClr>
                </a:solidFill>
              </a:rPr>
              <a:t>(</a:t>
            </a:r>
            <a:r>
              <a:rPr lang="pt-BR" sz="3600" dirty="0" err="1" smtClean="0">
                <a:solidFill>
                  <a:schemeClr val="accent3">
                    <a:lumMod val="50000"/>
                  </a:schemeClr>
                </a:solidFill>
              </a:rPr>
              <a:t>SunTzu</a:t>
            </a:r>
            <a:r>
              <a:rPr lang="pt-BR" sz="3600" dirty="0" smtClean="0">
                <a:solidFill>
                  <a:schemeClr val="accent3">
                    <a:lumMod val="50000"/>
                  </a:schemeClr>
                </a:solidFill>
              </a:rPr>
              <a:t>)</a:t>
            </a:r>
            <a:r>
              <a:rPr lang="pt-BR" dirty="0" smtClean="0"/>
              <a:t/>
            </a:r>
            <a:br>
              <a:rPr lang="pt-BR" dirty="0" smtClean="0"/>
            </a:br>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282" y="320040"/>
            <a:ext cx="7786742" cy="1143000"/>
          </a:xfrm>
        </p:spPr>
        <p:txBody>
          <a:bodyPr>
            <a:noAutofit/>
          </a:bodyPr>
          <a:lstStyle/>
          <a:p>
            <a:pPr algn="ctr"/>
            <a:r>
              <a:rPr lang="pt-BR" sz="4000" dirty="0" smtClean="0"/>
              <a:t>Etapas do Planejamento Estratégico</a:t>
            </a:r>
            <a:endParaRPr lang="pt-BR" sz="4000" dirty="0"/>
          </a:p>
        </p:txBody>
      </p:sp>
      <p:sp>
        <p:nvSpPr>
          <p:cNvPr id="3" name="Espaço Reservado para Conteúdo 2"/>
          <p:cNvSpPr>
            <a:spLocks noGrp="1"/>
          </p:cNvSpPr>
          <p:nvPr>
            <p:ph idx="1"/>
          </p:nvPr>
        </p:nvSpPr>
        <p:spPr>
          <a:xfrm>
            <a:off x="214282" y="1609416"/>
            <a:ext cx="7858180" cy="4846320"/>
          </a:xfrm>
        </p:spPr>
        <p:txBody>
          <a:bodyPr/>
          <a:lstStyle/>
          <a:p>
            <a:pPr lvl="0"/>
            <a:r>
              <a:rPr lang="pt-BR" sz="3600" b="1" dirty="0" smtClean="0"/>
              <a:t>1-Identificar o perfil da realidade escolar;</a:t>
            </a:r>
          </a:p>
          <a:p>
            <a:r>
              <a:rPr lang="pt-BR" sz="3600" b="1" dirty="0" smtClean="0"/>
              <a:t>2-Avaliar os critérios da eficácia escolar;</a:t>
            </a:r>
            <a:r>
              <a:rPr lang="pt-BR" sz="3600" dirty="0" smtClean="0"/>
              <a:t> </a:t>
            </a:r>
          </a:p>
          <a:p>
            <a:pPr lvl="0"/>
            <a:r>
              <a:rPr lang="pt-BR" sz="3600" b="1" dirty="0" smtClean="0"/>
              <a:t>3-Fazer a avaliação estratégica;</a:t>
            </a:r>
            <a:endParaRPr lang="pt-BR" sz="3600" dirty="0" smtClean="0"/>
          </a:p>
          <a:p>
            <a:r>
              <a:rPr lang="pt-BR" sz="3600" b="1" dirty="0" smtClean="0"/>
              <a:t>4-Elaborar o plano de ação.</a:t>
            </a:r>
            <a:endParaRPr lang="pt-BR" sz="3600" dirty="0" smtClean="0"/>
          </a:p>
          <a:p>
            <a:pPr lvl="0"/>
            <a:endParaRPr lang="pt-B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714356"/>
            <a:ext cx="8472518" cy="1537324"/>
          </a:xfrm>
        </p:spPr>
        <p:txBody>
          <a:bodyPr>
            <a:normAutofit fontScale="90000"/>
          </a:bodyPr>
          <a:lstStyle/>
          <a:p>
            <a:pPr lvl="0" algn="ctr"/>
            <a:r>
              <a:rPr lang="pt-BR" dirty="0" smtClean="0"/>
              <a:t> 1- Identificar o perfil da realidade escolar</a:t>
            </a:r>
            <a:endParaRPr lang="pt-BR" dirty="0"/>
          </a:p>
        </p:txBody>
      </p:sp>
      <p:sp>
        <p:nvSpPr>
          <p:cNvPr id="3" name="Espaço Reservado para Conteúdo 2"/>
          <p:cNvSpPr>
            <a:spLocks noGrp="1"/>
          </p:cNvSpPr>
          <p:nvPr>
            <p:ph idx="1"/>
          </p:nvPr>
        </p:nvSpPr>
        <p:spPr>
          <a:xfrm>
            <a:off x="457200" y="2857496"/>
            <a:ext cx="7239000" cy="3598240"/>
          </a:xfrm>
        </p:spPr>
        <p:txBody>
          <a:bodyPr>
            <a:normAutofit/>
          </a:bodyPr>
          <a:lstStyle/>
          <a:p>
            <a:endParaRPr lang="pt-BR" sz="4400" dirty="0"/>
          </a:p>
        </p:txBody>
      </p:sp>
      <p:sp>
        <p:nvSpPr>
          <p:cNvPr id="4" name="Texto explicativo em elipse 3"/>
          <p:cNvSpPr/>
          <p:nvPr/>
        </p:nvSpPr>
        <p:spPr>
          <a:xfrm>
            <a:off x="500034" y="2214554"/>
            <a:ext cx="7500990" cy="3214710"/>
          </a:xfrm>
          <a:prstGeom prst="wedgeEllipseCallout">
            <a:avLst>
              <a:gd name="adj1" fmla="val -21683"/>
              <a:gd name="adj2" fmla="val 698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600" dirty="0" smtClean="0"/>
              <a:t>O que conhecemos sobre a realidade da escola?</a:t>
            </a:r>
            <a:endParaRPr lang="pt-BR"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8596" y="928670"/>
            <a:ext cx="8229600" cy="1143000"/>
          </a:xfrm>
        </p:spPr>
        <p:txBody>
          <a:bodyPr>
            <a:normAutofit fontScale="90000"/>
          </a:bodyPr>
          <a:lstStyle/>
          <a:p>
            <a:pPr lvl="0" algn="ctr"/>
            <a:r>
              <a:rPr lang="pt-BR" dirty="0" smtClean="0"/>
              <a:t>2- Avaliar os critérios da eficácia escolar</a:t>
            </a:r>
            <a:endParaRPr lang="pt-BR" dirty="0"/>
          </a:p>
        </p:txBody>
      </p:sp>
      <p:sp>
        <p:nvSpPr>
          <p:cNvPr id="3" name="Espaço Reservado para Conteúdo 2"/>
          <p:cNvSpPr>
            <a:spLocks noGrp="1"/>
          </p:cNvSpPr>
          <p:nvPr>
            <p:ph idx="1"/>
          </p:nvPr>
        </p:nvSpPr>
        <p:spPr>
          <a:xfrm>
            <a:off x="500034" y="2143116"/>
            <a:ext cx="8229600" cy="4389120"/>
          </a:xfrm>
        </p:spPr>
        <p:txBody>
          <a:bodyPr>
            <a:normAutofit/>
          </a:bodyPr>
          <a:lstStyle/>
          <a:p>
            <a:pPr lvl="0"/>
            <a:r>
              <a:rPr lang="pt-BR" b="1" dirty="0" smtClean="0"/>
              <a:t>Ensino e aprendizagem: </a:t>
            </a:r>
            <a:r>
              <a:rPr lang="pt-BR" dirty="0" smtClean="0"/>
              <a:t>diz respeito à aquisição de conhecimentos e habilidades por parte dos alunos, proposta pedagógica, planejamento pedagógico, método pedagógico, estratégias de ensino, práticas educacionais, avaliação da aprendizagem e do material didático.</a:t>
            </a:r>
          </a:p>
          <a:p>
            <a:r>
              <a:rPr lang="pt-BR" b="1" dirty="0" smtClean="0"/>
              <a:t>Clima escolar: </a:t>
            </a:r>
            <a:r>
              <a:rPr lang="pt-BR" dirty="0" smtClean="0"/>
              <a:t>está relacionado com as condições observáveis de liderança, compromisso, motivação, disciplina, segurança da comunidade escolar, isto é, a atmosfera geral da escola.</a:t>
            </a:r>
          </a:p>
          <a:p>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214282" y="714356"/>
            <a:ext cx="8643998" cy="6000792"/>
          </a:xfrm>
        </p:spPr>
        <p:txBody>
          <a:bodyPr>
            <a:normAutofit fontScale="92500"/>
          </a:bodyPr>
          <a:lstStyle/>
          <a:p>
            <a:r>
              <a:rPr lang="pt-BR" b="1" dirty="0" smtClean="0"/>
              <a:t>Pais e comunidade: </a:t>
            </a:r>
            <a:r>
              <a:rPr lang="pt-BR" dirty="0" smtClean="0"/>
              <a:t>envolve a participação dos pais e da comunidade em geral no desempenho da escola.</a:t>
            </a:r>
          </a:p>
          <a:p>
            <a:r>
              <a:rPr lang="pt-BR" b="1" dirty="0" smtClean="0"/>
              <a:t>Gestão de pessoas: </a:t>
            </a:r>
            <a:r>
              <a:rPr lang="pt-BR" dirty="0" smtClean="0"/>
              <a:t>diz respeito à coordenação da equipe para que todos tenham um bom desempenho profissional.</a:t>
            </a:r>
          </a:p>
          <a:p>
            <a:r>
              <a:rPr lang="pt-BR" b="1" dirty="0" smtClean="0"/>
              <a:t>Gestão de processos: </a:t>
            </a:r>
            <a:r>
              <a:rPr lang="pt-BR" dirty="0" smtClean="0"/>
              <a:t>está relacionada ao planejamento das ações da escola bem como ao gerenciamento delas.</a:t>
            </a:r>
          </a:p>
          <a:p>
            <a:r>
              <a:rPr lang="pt-BR" b="1" dirty="0" err="1" smtClean="0"/>
              <a:t>Infraestrutura</a:t>
            </a:r>
            <a:r>
              <a:rPr lang="pt-BR" b="1" dirty="0" smtClean="0"/>
              <a:t>: </a:t>
            </a:r>
            <a:r>
              <a:rPr lang="pt-BR" dirty="0" smtClean="0"/>
              <a:t>são as condições materiais de funcionamento (instalações e equipamentos) para que o ensino-aprendizagem ocorra de maneira adequada.</a:t>
            </a:r>
          </a:p>
          <a:p>
            <a:pPr lvl="0"/>
            <a:r>
              <a:rPr lang="pt-BR" b="1" dirty="0" smtClean="0"/>
              <a:t>Resultado: </a:t>
            </a:r>
            <a:r>
              <a:rPr lang="pt-BR" dirty="0" smtClean="0"/>
              <a:t>está relacionado com tudo que indica o desempenho geral da escola, como: taxa de aprovação, reprovação, abandono e distorção idade-série; satisfação dos alunos, pais, colaboradores e da sociedade; indicadores de melhoria das práticas de gestão e cumprimento das metas estabelecidas.</a:t>
            </a:r>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2976" y="1214422"/>
            <a:ext cx="7242048" cy="4680596"/>
          </a:xfrm>
        </p:spPr>
        <p:txBody>
          <a:bodyPr>
            <a:normAutofit fontScale="90000"/>
          </a:bodyPr>
          <a:lstStyle/>
          <a:p>
            <a:pPr algn="ctr"/>
            <a:r>
              <a:rPr lang="pt-BR" dirty="0" smtClean="0"/>
              <a:t>Quais informações já possuímos sobre estes requisitos?</a:t>
            </a:r>
            <a:br>
              <a:rPr lang="pt-BR" dirty="0" smtClean="0"/>
            </a:br>
            <a:r>
              <a:rPr lang="pt-BR" dirty="0" smtClean="0"/>
              <a:t/>
            </a:r>
            <a:br>
              <a:rPr lang="pt-BR" dirty="0" smtClean="0"/>
            </a:br>
            <a:r>
              <a:rPr lang="pt-BR" dirty="0" smtClean="0"/>
              <a:t>Em que requisito podemos classificá-las?</a:t>
            </a:r>
            <a:br>
              <a:rPr lang="pt-BR" dirty="0" smtClean="0"/>
            </a:b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lstStyle/>
          <a:p>
            <a:endParaRPr lang="pt-BR" b="1" dirty="0" smtClean="0"/>
          </a:p>
          <a:p>
            <a:r>
              <a:rPr lang="pt-BR" b="1" dirty="0" smtClean="0"/>
              <a:t>Características</a:t>
            </a:r>
            <a:endParaRPr lang="pt-BR" dirty="0" smtClean="0"/>
          </a:p>
          <a:p>
            <a:r>
              <a:rPr lang="pt-BR" b="1" dirty="0" smtClean="0"/>
              <a:t>Avaliação</a:t>
            </a:r>
            <a:endParaRPr lang="pt-BR" dirty="0" smtClean="0"/>
          </a:p>
          <a:p>
            <a:pPr>
              <a:buNone/>
            </a:pPr>
            <a:endParaRPr lang="pt-BR" dirty="0"/>
          </a:p>
        </p:txBody>
      </p:sp>
      <p:graphicFrame>
        <p:nvGraphicFramePr>
          <p:cNvPr id="4" name="Tabela 3"/>
          <p:cNvGraphicFramePr>
            <a:graphicFrameLocks noGrp="1"/>
          </p:cNvGraphicFramePr>
          <p:nvPr/>
        </p:nvGraphicFramePr>
        <p:xfrm>
          <a:off x="357158" y="1142984"/>
          <a:ext cx="8429684" cy="4214842"/>
        </p:xfrm>
        <a:graphic>
          <a:graphicData uri="http://schemas.openxmlformats.org/drawingml/2006/table">
            <a:tbl>
              <a:tblPr firstRow="1" bandRow="1">
                <a:tableStyleId>{5C22544A-7EE6-4342-B048-85BDC9FD1C3A}</a:tableStyleId>
              </a:tblPr>
              <a:tblGrid>
                <a:gridCol w="1846503"/>
                <a:gridCol w="2368339"/>
                <a:gridCol w="2107421"/>
                <a:gridCol w="2107421"/>
              </a:tblGrid>
              <a:tr h="4214842">
                <a:tc>
                  <a:txBody>
                    <a:bodyPr/>
                    <a:lstStyle/>
                    <a:p>
                      <a:r>
                        <a:rPr lang="pt-BR" dirty="0" smtClean="0"/>
                        <a:t>REQUISITO</a:t>
                      </a:r>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CARACTERISTICAS</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AVALIAÇÃO</a:t>
                      </a:r>
                    </a:p>
                    <a:p>
                      <a:endParaRPr lang="pt-B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EVIDÊNCIAS</a:t>
                      </a:r>
                    </a:p>
                    <a:p>
                      <a:endParaRPr lang="pt-BR"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7158" y="571480"/>
            <a:ext cx="8572560" cy="5643602"/>
          </a:xfrm>
        </p:spPr>
        <p:txBody>
          <a:bodyPr>
            <a:normAutofit/>
          </a:bodyPr>
          <a:lstStyle/>
          <a:p>
            <a:r>
              <a:rPr lang="pt-BR" sz="3200" dirty="0" smtClean="0">
                <a:solidFill>
                  <a:srgbClr val="00B050"/>
                </a:solidFill>
              </a:rPr>
              <a:t>Verde </a:t>
            </a:r>
            <a:r>
              <a:rPr lang="pt-BR" sz="3200" dirty="0" smtClean="0"/>
              <a:t>- para representar objetivo atingido, ou seja, a escola tem determinada característica para atender a um requisito de qualidade;</a:t>
            </a:r>
            <a:br>
              <a:rPr lang="pt-BR" sz="3200" dirty="0" smtClean="0"/>
            </a:br>
            <a:r>
              <a:rPr lang="pt-BR" sz="3200" dirty="0" smtClean="0">
                <a:solidFill>
                  <a:srgbClr val="FFFF00"/>
                </a:solidFill>
              </a:rPr>
              <a:t>Amarelo </a:t>
            </a:r>
            <a:r>
              <a:rPr lang="pt-BR" sz="3200" dirty="0" smtClean="0"/>
              <a:t>- para representar objetivo parcialmente atingido, ou seja, quando a escola tem alguns indícios que representam uma característica;</a:t>
            </a:r>
            <a:br>
              <a:rPr lang="pt-BR" sz="3200" dirty="0" smtClean="0"/>
            </a:br>
            <a:r>
              <a:rPr lang="pt-BR" sz="3200" dirty="0" smtClean="0">
                <a:solidFill>
                  <a:srgbClr val="FF0000"/>
                </a:solidFill>
              </a:rPr>
              <a:t>Vermelho </a:t>
            </a:r>
            <a:r>
              <a:rPr lang="pt-BR" sz="3200" dirty="0" smtClean="0"/>
              <a:t>- para objetivo não atingido, ou seja, não há indícios que representam uma determinada característica para atender a um requisito de qualidade.</a:t>
            </a:r>
            <a:endParaRPr lang="pt-BR"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TotalTime>
  <Words>841</Words>
  <Application>Microsoft Office PowerPoint</Application>
  <PresentationFormat>Apresentação na tela (4:3)</PresentationFormat>
  <Paragraphs>84</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Fluxo</vt:lpstr>
      <vt:lpstr> II Orientação Técnica</vt:lpstr>
      <vt:lpstr>“Aquele que conhece o inimigo e a si mesmo, lutará cem batalhas sem perigo de derrota; para aquele que não conhece a si mesmo, mas conhece o inimigo, as chances para a vitória ou para a derrota serão iguais; aquele que não conhece nem o inimigo e nem a si próprio, será derrotado em todas as batalhas.” (SunTzu) </vt:lpstr>
      <vt:lpstr>Etapas do Planejamento Estratégico</vt:lpstr>
      <vt:lpstr> 1- Identificar o perfil da realidade escolar</vt:lpstr>
      <vt:lpstr>2- Avaliar os critérios da eficácia escolar</vt:lpstr>
      <vt:lpstr>Slide 6</vt:lpstr>
      <vt:lpstr>Quais informações já possuímos sobre estes requisitos?  Em que requisito podemos classificá-las? </vt:lpstr>
      <vt:lpstr>Slide 8</vt:lpstr>
      <vt:lpstr>Verde - para representar objetivo atingido, ou seja, a escola tem determinada característica para atender a um requisito de qualidade; Amarelo - para representar objetivo parcialmente atingido, ou seja, quando a escola tem alguns indícios que representam uma característica; Vermelho - para objetivo não atingido, ou seja, não há indícios que representam uma determinada característica para atender a um requisito de qualidade.</vt:lpstr>
      <vt:lpstr>3- Fazer a avaliação estratégica</vt:lpstr>
      <vt:lpstr>        “Concentre-se nos pontos fortes, reconheça as fraquezas, agarre as oportunidades e proteja-se contra as ameaças”   </vt:lpstr>
      <vt:lpstr>Análise FOFA</vt:lpstr>
      <vt:lpstr>Forças e Fraquezas  (ambiente interno)</vt:lpstr>
      <vt:lpstr>Oportunidades e Ameaças (ambiente externo)</vt:lpstr>
      <vt:lpstr>Slide 15</vt:lpstr>
      <vt:lpstr>Slide 16</vt:lpstr>
      <vt:lpstr>4- Elaborar o plano de ação.</vt:lpstr>
      <vt:lpstr>Slide 18</vt:lpstr>
      <vt:lpstr>Algumas questões que se deve ter em mente neste momento são:</vt:lpstr>
    </vt:vector>
  </TitlesOfParts>
  <Company>FDE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II Orientação Técnica</dc:title>
  <dc:creator>dineia.limpo</dc:creator>
  <cp:lastModifiedBy>dineia.limpo</cp:lastModifiedBy>
  <cp:revision>22</cp:revision>
  <dcterms:created xsi:type="dcterms:W3CDTF">2013-09-10T19:19:42Z</dcterms:created>
  <dcterms:modified xsi:type="dcterms:W3CDTF">2013-09-11T18:34:05Z</dcterms:modified>
</cp:coreProperties>
</file>